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80" r:id="rId5"/>
    <p:sldId id="259" r:id="rId6"/>
    <p:sldId id="260" r:id="rId7"/>
    <p:sldId id="282" r:id="rId8"/>
    <p:sldId id="262" r:id="rId9"/>
    <p:sldId id="263" r:id="rId10"/>
    <p:sldId id="264" r:id="rId11"/>
    <p:sldId id="265" r:id="rId12"/>
    <p:sldId id="283" r:id="rId13"/>
    <p:sldId id="281" r:id="rId14"/>
    <p:sldId id="267" r:id="rId15"/>
    <p:sldId id="268" r:id="rId16"/>
    <p:sldId id="284" r:id="rId17"/>
    <p:sldId id="269" r:id="rId18"/>
    <p:sldId id="270" r:id="rId19"/>
    <p:sldId id="273" r:id="rId20"/>
    <p:sldId id="274" r:id="rId21"/>
    <p:sldId id="275" r:id="rId22"/>
    <p:sldId id="276" r:id="rId23"/>
    <p:sldId id="277" r:id="rId24"/>
    <p:sldId id="271" r:id="rId25"/>
    <p:sldId id="279"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7CE65C7-CC89-4143-BC19-CACE4985C5C4}" type="datetimeFigureOut">
              <a:rPr lang="en-US" smtClean="0"/>
              <a:pPr/>
              <a:t>6/1/2020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D9BE59-53BF-4592-83F2-AAB070A97F2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CE65C7-CC89-4143-BC19-CACE4985C5C4}" type="datetimeFigureOut">
              <a:rPr lang="en-US" smtClean="0"/>
              <a:pPr/>
              <a:t>6/1/2020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D9BE59-53BF-4592-83F2-AAB070A97F2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CE65C7-CC89-4143-BC19-CACE4985C5C4}" type="datetimeFigureOut">
              <a:rPr lang="en-US" smtClean="0"/>
              <a:pPr/>
              <a:t>6/1/2020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D9BE59-53BF-4592-83F2-AAB070A97F2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CE65C7-CC89-4143-BC19-CACE4985C5C4}" type="datetimeFigureOut">
              <a:rPr lang="en-US" smtClean="0"/>
              <a:pPr/>
              <a:t>6/1/2020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D9BE59-53BF-4592-83F2-AAB070A97F2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CE65C7-CC89-4143-BC19-CACE4985C5C4}" type="datetimeFigureOut">
              <a:rPr lang="en-US" smtClean="0"/>
              <a:pPr/>
              <a:t>6/1/2020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D9BE59-53BF-4592-83F2-AAB070A97F2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7CE65C7-CC89-4143-BC19-CACE4985C5C4}" type="datetimeFigureOut">
              <a:rPr lang="en-US" smtClean="0"/>
              <a:pPr/>
              <a:t>6/1/2020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D9BE59-53BF-4592-83F2-AAB070A97F2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7CE65C7-CC89-4143-BC19-CACE4985C5C4}" type="datetimeFigureOut">
              <a:rPr lang="en-US" smtClean="0"/>
              <a:pPr/>
              <a:t>6/1/2020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2D9BE59-53BF-4592-83F2-AAB070A97F2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7CE65C7-CC89-4143-BC19-CACE4985C5C4}" type="datetimeFigureOut">
              <a:rPr lang="en-US" smtClean="0"/>
              <a:pPr/>
              <a:t>6/1/2020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2D9BE59-53BF-4592-83F2-AAB070A97F2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CE65C7-CC89-4143-BC19-CACE4985C5C4}" type="datetimeFigureOut">
              <a:rPr lang="en-US" smtClean="0"/>
              <a:pPr/>
              <a:t>6/1/2020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2D9BE59-53BF-4592-83F2-AAB070A97F2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CE65C7-CC89-4143-BC19-CACE4985C5C4}" type="datetimeFigureOut">
              <a:rPr lang="en-US" smtClean="0"/>
              <a:pPr/>
              <a:t>6/1/2020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D9BE59-53BF-4592-83F2-AAB070A97F2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CE65C7-CC89-4143-BC19-CACE4985C5C4}" type="datetimeFigureOut">
              <a:rPr lang="en-US" smtClean="0"/>
              <a:pPr/>
              <a:t>6/1/2020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D9BE59-53BF-4592-83F2-AAB070A97F2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CE65C7-CC89-4143-BC19-CACE4985C5C4}" type="datetimeFigureOut">
              <a:rPr lang="en-US" smtClean="0"/>
              <a:pPr/>
              <a:t>6/1/2020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D9BE59-53BF-4592-83F2-AAB070A97F2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85852" y="714356"/>
            <a:ext cx="6400800" cy="642942"/>
          </a:xfrm>
        </p:spPr>
        <p:txBody>
          <a:bodyPr/>
          <a:lstStyle/>
          <a:p>
            <a:r>
              <a:rPr lang="sr-Cyrl-RS" dirty="0" smtClean="0">
                <a:solidFill>
                  <a:schemeClr val="tx1"/>
                </a:solidFill>
              </a:rPr>
              <a:t>Кратак историјат и уређење</a:t>
            </a:r>
            <a:endParaRPr lang="en-US" dirty="0">
              <a:solidFill>
                <a:schemeClr val="tx1"/>
              </a:solidFill>
            </a:endParaRPr>
          </a:p>
        </p:txBody>
      </p:sp>
      <p:pic>
        <p:nvPicPr>
          <p:cNvPr id="27650" name="Picture 2" descr="Coat of arms of Serbian Orthodox Church.png"/>
          <p:cNvPicPr>
            <a:picLocks noChangeAspect="1" noChangeArrowheads="1"/>
          </p:cNvPicPr>
          <p:nvPr/>
        </p:nvPicPr>
        <p:blipFill>
          <a:blip r:embed="rId2"/>
          <a:srcRect/>
          <a:stretch>
            <a:fillRect/>
          </a:stretch>
        </p:blipFill>
        <p:spPr bwMode="auto">
          <a:xfrm>
            <a:off x="1928794" y="1285860"/>
            <a:ext cx="4524375" cy="4762500"/>
          </a:xfrm>
          <a:prstGeom prst="rect">
            <a:avLst/>
          </a:prstGeom>
          <a:noFill/>
        </p:spPr>
      </p:pic>
      <p:sp>
        <p:nvSpPr>
          <p:cNvPr id="5" name="Rectangle 4"/>
          <p:cNvSpPr/>
          <p:nvPr/>
        </p:nvSpPr>
        <p:spPr>
          <a:xfrm>
            <a:off x="571472" y="0"/>
            <a:ext cx="8351197" cy="923330"/>
          </a:xfrm>
          <a:prstGeom prst="rect">
            <a:avLst/>
          </a:prstGeom>
          <a:noFill/>
        </p:spPr>
        <p:txBody>
          <a:bodyPr wrap="none" lIns="91440" tIns="45720" rIns="91440" bIns="45720">
            <a:spAutoFit/>
          </a:bodyPr>
          <a:lstStyle/>
          <a:p>
            <a:pPr algn="ctr"/>
            <a:r>
              <a:rPr lang="sr-Cyrl-RS" sz="54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Српска Православна Црква</a:t>
            </a:r>
            <a:endParaRPr lang="en-US" sz="5400" b="1" cap="none" spc="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Image result for сеобе"/>
          <p:cNvPicPr>
            <a:picLocks noChangeAspect="1" noChangeArrowheads="1"/>
          </p:cNvPicPr>
          <p:nvPr/>
        </p:nvPicPr>
        <p:blipFill>
          <a:blip r:embed="rId2"/>
          <a:srcRect/>
          <a:stretch>
            <a:fillRect/>
          </a:stretch>
        </p:blipFill>
        <p:spPr bwMode="auto">
          <a:xfrm>
            <a:off x="0" y="685799"/>
            <a:ext cx="9144000" cy="6172201"/>
          </a:xfrm>
          <a:prstGeom prst="rect">
            <a:avLst/>
          </a:prstGeom>
          <a:noFill/>
        </p:spPr>
      </p:pic>
      <p:sp>
        <p:nvSpPr>
          <p:cNvPr id="3" name="Content Placeholder 2"/>
          <p:cNvSpPr>
            <a:spLocks noGrp="1"/>
          </p:cNvSpPr>
          <p:nvPr>
            <p:ph idx="1"/>
          </p:nvPr>
        </p:nvSpPr>
        <p:spPr>
          <a:xfrm>
            <a:off x="0" y="1"/>
            <a:ext cx="9144000" cy="2285991"/>
          </a:xfrm>
          <a:gradFill>
            <a:gsLst>
              <a:gs pos="100000">
                <a:schemeClr val="accent1">
                  <a:tint val="66000"/>
                  <a:satMod val="160000"/>
                  <a:alpha val="0"/>
                </a:schemeClr>
              </a:gs>
              <a:gs pos="50000">
                <a:schemeClr val="accent1">
                  <a:tint val="44500"/>
                  <a:satMod val="160000"/>
                </a:schemeClr>
              </a:gs>
              <a:gs pos="100000">
                <a:schemeClr val="accent1">
                  <a:tint val="23500"/>
                  <a:satMod val="160000"/>
                </a:schemeClr>
              </a:gs>
            </a:gsLst>
            <a:lin ang="5400000" scaled="0"/>
          </a:gradFill>
        </p:spPr>
        <p:txBody>
          <a:bodyPr>
            <a:normAutofit fontScale="77500" lnSpcReduction="20000"/>
          </a:bodyPr>
          <a:lstStyle/>
          <a:p>
            <a:pPr>
              <a:buNone/>
            </a:pPr>
            <a:r>
              <a:rPr lang="ru-RU" dirty="0" smtClean="0"/>
              <a:t>Од 1766. године српска црква потпада под јурисдикцију Цариградске патријаршије, а већину епископа чинили су Грци —Фанариоти. Велики број Срба је емигрирао на подручје Аустрије, а катедра архиепископа пећког је била премештена из Пећ у Сремске Карловце, а затим је 1848. године уздигнута на ранг патријаршије.</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
            <a:ext cx="9144000" cy="2143115"/>
          </a:xfrm>
        </p:spPr>
        <p:txBody>
          <a:bodyPr>
            <a:normAutofit fontScale="92500"/>
          </a:bodyPr>
          <a:lstStyle/>
          <a:p>
            <a:pPr>
              <a:buNone/>
            </a:pPr>
            <a:r>
              <a:rPr lang="ru-RU" dirty="0" smtClean="0"/>
              <a:t>Након успоставе српске аутономије 1832, у Београду је била проглашена аутономна митрополија под јурисдикцијом Цариградске патријаршије, а 1879. године је добила аутокефалност.</a:t>
            </a:r>
            <a:endParaRPr lang="en-US" dirty="0"/>
          </a:p>
        </p:txBody>
      </p:sp>
      <p:pic>
        <p:nvPicPr>
          <p:cNvPr id="15364" name="Picture 4" descr="Image result for београдска саборна црква"/>
          <p:cNvPicPr>
            <a:picLocks noChangeAspect="1" noChangeArrowheads="1"/>
          </p:cNvPicPr>
          <p:nvPr/>
        </p:nvPicPr>
        <p:blipFill>
          <a:blip r:embed="rId2"/>
          <a:srcRect/>
          <a:stretch>
            <a:fillRect/>
          </a:stretch>
        </p:blipFill>
        <p:spPr bwMode="auto">
          <a:xfrm>
            <a:off x="0" y="1785925"/>
            <a:ext cx="7572396" cy="5028545"/>
          </a:xfrm>
          <a:prstGeom prst="rect">
            <a:avLst/>
          </a:prstGeom>
          <a:ln>
            <a:noFill/>
          </a:ln>
          <a:effectLst>
            <a:softEdge rad="112500"/>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
            <a:ext cx="9144000" cy="1928802"/>
          </a:xfrm>
        </p:spPr>
        <p:txBody>
          <a:bodyPr>
            <a:normAutofit fontScale="92500"/>
          </a:bodyPr>
          <a:lstStyle/>
          <a:p>
            <a:pPr>
              <a:buNone/>
            </a:pPr>
            <a:r>
              <a:rPr lang="ru-RU" dirty="0" smtClean="0"/>
              <a:t>Све до 1920. године не постоји јединствена црквена организација код Срба . Најзначајнија од свих покрајинских цркава била је Карловачка митрополија са седиштем у Сремским Карловцима.</a:t>
            </a:r>
          </a:p>
          <a:p>
            <a:pPr>
              <a:buNone/>
            </a:pPr>
            <a:endParaRPr lang="en-US" dirty="0"/>
          </a:p>
        </p:txBody>
      </p:sp>
      <p:pic>
        <p:nvPicPr>
          <p:cNvPr id="4" name="Picture 2" descr="Image result for сремски карловци"/>
          <p:cNvPicPr>
            <a:picLocks noChangeAspect="1" noChangeArrowheads="1"/>
          </p:cNvPicPr>
          <p:nvPr/>
        </p:nvPicPr>
        <p:blipFill>
          <a:blip r:embed="rId2"/>
          <a:srcRect/>
          <a:stretch>
            <a:fillRect/>
          </a:stretch>
        </p:blipFill>
        <p:spPr bwMode="auto">
          <a:xfrm>
            <a:off x="0" y="2095500"/>
            <a:ext cx="8953500" cy="4762500"/>
          </a:xfrm>
          <a:prstGeom prst="rect">
            <a:avLst/>
          </a:prstGeom>
          <a:ln>
            <a:noFill/>
          </a:ln>
          <a:effectLst>
            <a:softEdge rad="112500"/>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
            <a:ext cx="9144000" cy="2857496"/>
          </a:xfrm>
        </p:spPr>
        <p:txBody>
          <a:bodyPr>
            <a:normAutofit lnSpcReduction="10000"/>
          </a:bodyPr>
          <a:lstStyle/>
          <a:p>
            <a:pPr>
              <a:buNone/>
            </a:pPr>
            <a:r>
              <a:rPr lang="ru-RU" dirty="0" smtClean="0"/>
              <a:t>Стварањем Краљевине Срба, Хрвата и Словенаца (1918) створени су услови и за црквено уједињење, односно обновуПећке патријаршије. Од 1920. године средиште српске цркве је у Београду, а црква има достојанство патријаршије.</a:t>
            </a:r>
          </a:p>
        </p:txBody>
      </p:sp>
      <p:pic>
        <p:nvPicPr>
          <p:cNvPr id="1026" name="Picture 2" descr="Image result for београдска саборна црква"/>
          <p:cNvPicPr>
            <a:picLocks noChangeAspect="1" noChangeArrowheads="1"/>
          </p:cNvPicPr>
          <p:nvPr/>
        </p:nvPicPr>
        <p:blipFill>
          <a:blip r:embed="rId2"/>
          <a:srcRect/>
          <a:stretch>
            <a:fillRect/>
          </a:stretch>
        </p:blipFill>
        <p:spPr bwMode="auto">
          <a:xfrm>
            <a:off x="2786050" y="2629962"/>
            <a:ext cx="6357950" cy="4228038"/>
          </a:xfrm>
          <a:prstGeom prst="rect">
            <a:avLst/>
          </a:prstGeom>
          <a:ln>
            <a:noFill/>
          </a:ln>
          <a:effectLst>
            <a:softEdge rad="112500"/>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
            <a:ext cx="9144000" cy="2786058"/>
          </a:xfrm>
        </p:spPr>
        <p:txBody>
          <a:bodyPr>
            <a:normAutofit fontScale="92500" lnSpcReduction="20000"/>
          </a:bodyPr>
          <a:lstStyle/>
          <a:p>
            <a:pPr>
              <a:buNone/>
            </a:pPr>
            <a:r>
              <a:rPr lang="ru-RU" dirty="0" smtClean="0"/>
              <a:t>Устројство Српске православне цркве је прописано Уставом Српске православне цркве. Седиште Српске православне цркве је у патријаршијском двору у Београду.</a:t>
            </a:r>
          </a:p>
          <a:p>
            <a:pPr>
              <a:buNone/>
            </a:pPr>
            <a:r>
              <a:rPr lang="ru-RU" dirty="0" smtClean="0"/>
              <a:t>Српска православна црква је једна, недељива и аутокефална и одржава догматско и канонско јединство са осталим православним црквама.</a:t>
            </a:r>
          </a:p>
          <a:p>
            <a:pPr>
              <a:buNone/>
            </a:pPr>
            <a:endParaRPr lang="en-US" dirty="0"/>
          </a:p>
        </p:txBody>
      </p:sp>
      <p:pic>
        <p:nvPicPr>
          <p:cNvPr id="14340" name="Picture 4" descr="Image result for патријаршија"/>
          <p:cNvPicPr>
            <a:picLocks noChangeAspect="1" noChangeArrowheads="1"/>
          </p:cNvPicPr>
          <p:nvPr/>
        </p:nvPicPr>
        <p:blipFill>
          <a:blip r:embed="rId2"/>
          <a:srcRect/>
          <a:stretch>
            <a:fillRect/>
          </a:stretch>
        </p:blipFill>
        <p:spPr bwMode="auto">
          <a:xfrm>
            <a:off x="214282" y="2697371"/>
            <a:ext cx="8643966" cy="4160629"/>
          </a:xfrm>
          <a:prstGeom prst="rect">
            <a:avLst/>
          </a:prstGeom>
          <a:ln>
            <a:noFill/>
          </a:ln>
          <a:effectLst>
            <a:softEdge rad="112500"/>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8929718" cy="2143116"/>
          </a:xfrm>
        </p:spPr>
        <p:txBody>
          <a:bodyPr>
            <a:normAutofit fontScale="77500" lnSpcReduction="20000"/>
          </a:bodyPr>
          <a:lstStyle/>
          <a:p>
            <a:pPr>
              <a:buNone/>
            </a:pPr>
            <a:r>
              <a:rPr lang="ru-RU" dirty="0" smtClean="0"/>
              <a:t>На челу Српске православне цркве, као њен врховни поглавар, налази се патријарх српски са титулом „архиепископ пећки, митрополит београдско-карловачки и патријарх српски“. Патријарх српски је епархијски архијереј у Архиепископији београдско-карловачкој. Данашњи патријарх се зове Иринеј (Гавриловић).</a:t>
            </a:r>
            <a:endParaRPr lang="en-US" dirty="0"/>
          </a:p>
        </p:txBody>
      </p:sp>
      <p:pic>
        <p:nvPicPr>
          <p:cNvPr id="13316" name="Picture 4" descr="Image result for патријарх иринеј"/>
          <p:cNvPicPr>
            <a:picLocks noChangeAspect="1" noChangeArrowheads="1"/>
          </p:cNvPicPr>
          <p:nvPr/>
        </p:nvPicPr>
        <p:blipFill>
          <a:blip r:embed="rId2"/>
          <a:srcRect/>
          <a:stretch>
            <a:fillRect/>
          </a:stretch>
        </p:blipFill>
        <p:spPr bwMode="auto">
          <a:xfrm>
            <a:off x="1643042" y="1857364"/>
            <a:ext cx="5961783" cy="4680000"/>
          </a:xfrm>
          <a:prstGeom prst="rect">
            <a:avLst/>
          </a:prstGeom>
          <a:ln>
            <a:noFill/>
          </a:ln>
          <a:effectLst>
            <a:softEdge rad="112500"/>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2643182"/>
          </a:xfrm>
        </p:spPr>
        <p:txBody>
          <a:bodyPr>
            <a:normAutofit fontScale="85000" lnSpcReduction="20000"/>
          </a:bodyPr>
          <a:lstStyle/>
          <a:p>
            <a:pPr>
              <a:buNone/>
            </a:pPr>
            <a:r>
              <a:rPr lang="ru-RU" dirty="0" smtClean="0"/>
              <a:t>Свети архијерејски сабор Српске православне цркве је највише јерархијско представништво и црквенозаконодавна власт, као и врховна судска власт у кругу своје надлежности дефинисане Уставом Српске православне цркве. Састављају га сви епархијски архијереји и викарни епископи под председништвом патријарха.</a:t>
            </a:r>
          </a:p>
          <a:p>
            <a:pPr>
              <a:buNone/>
            </a:pPr>
            <a:endParaRPr lang="en-US" dirty="0"/>
          </a:p>
        </p:txBody>
      </p:sp>
      <p:pic>
        <p:nvPicPr>
          <p:cNvPr id="40962" name="Picture 2" descr="Image result for свети архијерејски сабор"/>
          <p:cNvPicPr>
            <a:picLocks noChangeAspect="1" noChangeArrowheads="1"/>
          </p:cNvPicPr>
          <p:nvPr/>
        </p:nvPicPr>
        <p:blipFill>
          <a:blip r:embed="rId2"/>
          <a:srcRect/>
          <a:stretch>
            <a:fillRect/>
          </a:stretch>
        </p:blipFill>
        <p:spPr bwMode="auto">
          <a:xfrm>
            <a:off x="0" y="2434430"/>
            <a:ext cx="9144000" cy="3994951"/>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2471742"/>
          </a:xfrm>
        </p:spPr>
        <p:txBody>
          <a:bodyPr>
            <a:normAutofit fontScale="92500" lnSpcReduction="20000"/>
          </a:bodyPr>
          <a:lstStyle/>
          <a:p>
            <a:pPr>
              <a:buNone/>
            </a:pPr>
            <a:r>
              <a:rPr lang="ru-RU" dirty="0" smtClean="0"/>
              <a:t>Свети архијерејски синод Српске православне цркве је највиша извршна (управна и надзорна), као и судска власт у свом делокругу дефинисаним Уставом Српске православне цркве. Састављају га патријарх српски, као председник и четири епархијска архијереја, као чланови.</a:t>
            </a:r>
          </a:p>
          <a:p>
            <a:pPr>
              <a:buNone/>
            </a:pP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0"/>
            <a:ext cx="8229600" cy="6126163"/>
          </a:xfrm>
        </p:spPr>
        <p:txBody>
          <a:bodyPr>
            <a:normAutofit fontScale="85000" lnSpcReduction="20000"/>
          </a:bodyPr>
          <a:lstStyle/>
          <a:p>
            <a:pPr>
              <a:buNone/>
            </a:pPr>
            <a:r>
              <a:rPr lang="ru-RU" dirty="0" smtClean="0"/>
              <a:t>На челу епархије се налази епархијски архијереј, који носи неко од звања: епископ, митрополит, архиепископ или патријарх.</a:t>
            </a:r>
          </a:p>
          <a:p>
            <a:pPr>
              <a:buNone/>
            </a:pPr>
            <a:r>
              <a:rPr lang="ru-RU" dirty="0" smtClean="0"/>
              <a:t>Територија на којој делује Српска православна црква подељена је на:</a:t>
            </a:r>
          </a:p>
          <a:p>
            <a:pPr>
              <a:buNone/>
            </a:pPr>
            <a:r>
              <a:rPr lang="ru-RU" dirty="0" smtClean="0"/>
              <a:t>4 митрополија;</a:t>
            </a:r>
          </a:p>
          <a:p>
            <a:pPr>
              <a:buNone/>
            </a:pPr>
            <a:r>
              <a:rPr lang="ru-RU" dirty="0" smtClean="0"/>
              <a:t>35 епархије;</a:t>
            </a:r>
          </a:p>
          <a:p>
            <a:pPr>
              <a:buNone/>
            </a:pPr>
            <a:r>
              <a:rPr lang="ru-RU" dirty="0" smtClean="0"/>
              <a:t>Охридску архиепископију коју чине:</a:t>
            </a:r>
          </a:p>
          <a:p>
            <a:pPr>
              <a:buNone/>
            </a:pPr>
            <a:r>
              <a:rPr lang="ru-RU" dirty="0" smtClean="0"/>
              <a:t>1 митрополија; и</a:t>
            </a:r>
          </a:p>
          <a:p>
            <a:pPr>
              <a:buNone/>
            </a:pPr>
            <a:r>
              <a:rPr lang="ru-RU" dirty="0" smtClean="0"/>
              <a:t>6 епархија.</a:t>
            </a:r>
          </a:p>
          <a:p>
            <a:pPr>
              <a:buNone/>
            </a:pPr>
            <a:r>
              <a:rPr lang="ru-RU" dirty="0" smtClean="0"/>
              <a:t>Епархије се даље деле на архијерејска намесништва, од којих се свако састоји из неколико црквених општина. Парохија је најмања јединица у црквеној организацији. То је заједница верника која се окупља на светој литургији коју води свештеник.</a:t>
            </a:r>
          </a:p>
          <a:p>
            <a:pPr>
              <a:buNone/>
            </a:pP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22" name="Picture 2" descr="Map of Eparchies of Serbian Orthodox Church-sr.svg"/>
          <p:cNvPicPr>
            <a:picLocks noChangeAspect="1" noChangeArrowheads="1"/>
          </p:cNvPicPr>
          <p:nvPr/>
        </p:nvPicPr>
        <p:blipFill>
          <a:blip r:embed="rId2"/>
          <a:srcRect/>
          <a:stretch>
            <a:fillRect/>
          </a:stretch>
        </p:blipFill>
        <p:spPr bwMode="auto">
          <a:xfrm>
            <a:off x="714348" y="0"/>
            <a:ext cx="7620000" cy="6858001"/>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2" name="Picture 4" descr="http://static.klix.ba/media/images/vijesti/091006087.3_mn.jpg"/>
          <p:cNvPicPr>
            <a:picLocks noChangeAspect="1" noChangeArrowheads="1"/>
          </p:cNvPicPr>
          <p:nvPr/>
        </p:nvPicPr>
        <p:blipFill>
          <a:blip r:embed="rId2"/>
          <a:srcRect/>
          <a:stretch>
            <a:fillRect/>
          </a:stretch>
        </p:blipFill>
        <p:spPr bwMode="auto">
          <a:xfrm>
            <a:off x="214282" y="0"/>
            <a:ext cx="8643966" cy="6852309"/>
          </a:xfrm>
          <a:prstGeom prst="rect">
            <a:avLst/>
          </a:prstGeom>
          <a:noFill/>
        </p:spPr>
      </p:pic>
      <p:sp>
        <p:nvSpPr>
          <p:cNvPr id="3" name="Content Placeholder 2"/>
          <p:cNvSpPr>
            <a:spLocks noGrp="1"/>
          </p:cNvSpPr>
          <p:nvPr>
            <p:ph idx="1"/>
          </p:nvPr>
        </p:nvSpPr>
        <p:spPr>
          <a:xfrm>
            <a:off x="0" y="0"/>
            <a:ext cx="9144000" cy="2043114"/>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lstStyle/>
          <a:p>
            <a:pPr>
              <a:buNone/>
            </a:pPr>
            <a:r>
              <a:rPr lang="ru-RU" dirty="0" smtClean="0"/>
              <a:t>Српска православна црква (скраћено СПЦ) је помесна аутокефална црква. Налази се на шестом месту у диптиху православних цркава. Има достојанство патријаршије.</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Map of Eparchies of Serbian Orthodox Church in Europe-sr.svg"/>
          <p:cNvPicPr>
            <a:picLocks noChangeAspect="1" noChangeArrowheads="1"/>
          </p:cNvPicPr>
          <p:nvPr/>
        </p:nvPicPr>
        <p:blipFill>
          <a:blip r:embed="rId2"/>
          <a:srcRect/>
          <a:stretch>
            <a:fillRect/>
          </a:stretch>
        </p:blipFill>
        <p:spPr bwMode="auto">
          <a:xfrm>
            <a:off x="1524000" y="0"/>
            <a:ext cx="7620000" cy="6858000"/>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Map of Eparchies of Serbian Orthodox Church in North America-sr.svg"/>
          <p:cNvPicPr>
            <a:picLocks noChangeAspect="1" noChangeArrowheads="1"/>
          </p:cNvPicPr>
          <p:nvPr/>
        </p:nvPicPr>
        <p:blipFill>
          <a:blip r:embed="rId2"/>
          <a:srcRect/>
          <a:stretch>
            <a:fillRect/>
          </a:stretch>
        </p:blipFill>
        <p:spPr bwMode="auto">
          <a:xfrm>
            <a:off x="1857356" y="0"/>
            <a:ext cx="5715008" cy="6829435"/>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3794" name="Picture 2" descr="Map of Eparchies of Serbian Orthodox Church in Oceania-sr.svg"/>
          <p:cNvPicPr>
            <a:picLocks noChangeAspect="1" noChangeArrowheads="1"/>
          </p:cNvPicPr>
          <p:nvPr/>
        </p:nvPicPr>
        <p:blipFill>
          <a:blip r:embed="rId2"/>
          <a:srcRect/>
          <a:stretch>
            <a:fillRect/>
          </a:stretch>
        </p:blipFill>
        <p:spPr bwMode="auto">
          <a:xfrm>
            <a:off x="-23881" y="0"/>
            <a:ext cx="9167881" cy="6858001"/>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4818" name="Picture 2" descr="Map of Eparchies of Serbian Orthodox Church in Latin America-sr.svg"/>
          <p:cNvPicPr>
            <a:picLocks noChangeAspect="1" noChangeArrowheads="1"/>
          </p:cNvPicPr>
          <p:nvPr/>
        </p:nvPicPr>
        <p:blipFill>
          <a:blip r:embed="rId2"/>
          <a:srcRect/>
          <a:stretch>
            <a:fillRect/>
          </a:stretch>
        </p:blipFill>
        <p:spPr bwMode="auto">
          <a:xfrm>
            <a:off x="0" y="0"/>
            <a:ext cx="4929190" cy="6586631"/>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282" y="0"/>
            <a:ext cx="8929718" cy="5572140"/>
          </a:xfrm>
        </p:spPr>
        <p:txBody>
          <a:bodyPr>
            <a:noAutofit/>
          </a:bodyPr>
          <a:lstStyle/>
          <a:p>
            <a:pPr>
              <a:buNone/>
            </a:pPr>
            <a:r>
              <a:rPr lang="ru-RU" sz="2000" dirty="0" smtClean="0"/>
              <a:t>Српска православна црква има велики број храмова и манастира. Међу најпознатије и најзначајније спадају:</a:t>
            </a:r>
          </a:p>
          <a:p>
            <a:pPr>
              <a:buNone/>
            </a:pPr>
            <a:r>
              <a:rPr lang="ru-RU" sz="2000" dirty="0" smtClean="0"/>
              <a:t>Храм Светог Саве на Врачару (који спада међу највеће храмове у свијету) , Саборна црква и Црква Светог Марка у Београду,</a:t>
            </a:r>
          </a:p>
          <a:p>
            <a:pPr>
              <a:buNone/>
            </a:pPr>
            <a:r>
              <a:rPr lang="ru-RU" sz="2000" dirty="0" smtClean="0"/>
              <a:t>манастири: Хиландар, Студеница, Жича, Грачаница, Дечани, Свети Архангели, Сопоћани, Пећка патријаршија, Девич, Милешева, Раваница, Љубостиња, Ћелије,Троноша, Острог, Цетињски манастир, Хопово, Крушедол, Враћевшница, Манасија, Ђурђеви Ступови, Лепавина, Крка, Крупа, Драговић, Бањска, Пива, Савина, Соко,Горњак, Витовница, Радовашница, Тавна, Моштаница, Добрун, Озрен ...</a:t>
            </a:r>
          </a:p>
          <a:p>
            <a:pPr>
              <a:buNone/>
            </a:pPr>
            <a:r>
              <a:rPr lang="ru-RU" sz="2000" dirty="0" smtClean="0"/>
              <a:t>Многи од ових манастира и цркава су настали у време Немањића (12. век) и имају иконе и фреске од изузетног значаја и вредности за целокупну светску културу, а нарочито за хришћанску културу и цивилизацију. Стога је УНЕСКО на листу светске културне баштине до сада уврстио манастире: Високи Дечани, Студеница и Сопоћани, док се у поступку налазе и манастири: Грачаница и Пећка патријаршија, као и црква Богородице Љевишке у Призрену.</a:t>
            </a:r>
          </a:p>
          <a:p>
            <a:pPr>
              <a:buNone/>
            </a:pPr>
            <a:endParaRPr lang="en-US" sz="20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8229600" cy="4525963"/>
          </a:xfrm>
        </p:spPr>
        <p:txBody>
          <a:bodyPr>
            <a:noAutofit/>
          </a:bodyPr>
          <a:lstStyle/>
          <a:p>
            <a:pPr>
              <a:buNone/>
            </a:pPr>
            <a:r>
              <a:rPr lang="ru-RU" sz="1600" dirty="0" smtClean="0"/>
              <a:t>Најзначајнији светитељи Српске православне цркве су:</a:t>
            </a:r>
          </a:p>
          <a:p>
            <a:pPr>
              <a:buNone/>
            </a:pPr>
            <a:r>
              <a:rPr lang="ru-RU" sz="1600" dirty="0" smtClean="0"/>
              <a:t>Свети Сава, први српски архиепископ</a:t>
            </a:r>
          </a:p>
          <a:p>
            <a:pPr>
              <a:buNone/>
            </a:pPr>
            <a:r>
              <a:rPr lang="ru-RU" sz="1600" dirty="0" smtClean="0"/>
              <a:t>Свети Симеон Мироточиви</a:t>
            </a:r>
          </a:p>
          <a:p>
            <a:pPr>
              <a:buNone/>
            </a:pPr>
            <a:r>
              <a:rPr lang="ru-RU" sz="1600" dirty="0" smtClean="0"/>
              <a:t>Свети кнез Лазар</a:t>
            </a:r>
          </a:p>
          <a:p>
            <a:pPr>
              <a:buNone/>
            </a:pPr>
            <a:r>
              <a:rPr lang="ru-RU" sz="1600" dirty="0" smtClean="0"/>
              <a:t>Света царица Милица</a:t>
            </a:r>
          </a:p>
          <a:p>
            <a:pPr>
              <a:buNone/>
            </a:pPr>
            <a:r>
              <a:rPr lang="ru-RU" sz="1600" dirty="0" smtClean="0"/>
              <a:t>Свети Стефан Лазаревић</a:t>
            </a:r>
          </a:p>
          <a:p>
            <a:pPr>
              <a:buNone/>
            </a:pPr>
            <a:r>
              <a:rPr lang="ru-RU" sz="1600" dirty="0" smtClean="0"/>
              <a:t>Свети краљ Милутин</a:t>
            </a:r>
          </a:p>
          <a:p>
            <a:pPr>
              <a:buNone/>
            </a:pPr>
            <a:r>
              <a:rPr lang="ru-RU" sz="1600" dirty="0" smtClean="0"/>
              <a:t>Свети краљ Драгутин</a:t>
            </a:r>
          </a:p>
          <a:p>
            <a:pPr>
              <a:buNone/>
            </a:pPr>
            <a:r>
              <a:rPr lang="ru-RU" sz="1600" dirty="0" smtClean="0"/>
              <a:t>Свети краљ Стефан Дечански</a:t>
            </a:r>
          </a:p>
          <a:p>
            <a:pPr>
              <a:buNone/>
            </a:pPr>
            <a:r>
              <a:rPr lang="ru-RU" sz="1600" dirty="0" smtClean="0"/>
              <a:t>Свети цар Урош</a:t>
            </a:r>
          </a:p>
          <a:p>
            <a:pPr>
              <a:buNone/>
            </a:pPr>
            <a:r>
              <a:rPr lang="ru-RU" sz="1600" dirty="0" smtClean="0"/>
              <a:t>Свети Ђорђе Кратовац</a:t>
            </a:r>
          </a:p>
          <a:p>
            <a:pPr>
              <a:buNone/>
            </a:pPr>
            <a:r>
              <a:rPr lang="ru-RU" sz="1600" dirty="0" smtClean="0"/>
              <a:t>Преподобна мати Ангелина</a:t>
            </a:r>
          </a:p>
          <a:p>
            <a:pPr>
              <a:buNone/>
            </a:pPr>
            <a:r>
              <a:rPr lang="ru-RU" sz="1600" dirty="0" smtClean="0"/>
              <a:t>Свети Максим (Бранковић)</a:t>
            </a:r>
          </a:p>
          <a:p>
            <a:pPr>
              <a:buNone/>
            </a:pPr>
            <a:r>
              <a:rPr lang="ru-RU" sz="1600" dirty="0" smtClean="0"/>
              <a:t>Свети Стефан Штиљановић</a:t>
            </a:r>
          </a:p>
          <a:p>
            <a:pPr>
              <a:buNone/>
            </a:pPr>
            <a:r>
              <a:rPr lang="ru-RU" sz="1600" dirty="0" smtClean="0"/>
              <a:t>Преподобна мати Параскева-Света Петка</a:t>
            </a:r>
          </a:p>
          <a:p>
            <a:pPr>
              <a:buNone/>
            </a:pPr>
            <a:r>
              <a:rPr lang="ru-RU" sz="1600" dirty="0" smtClean="0"/>
              <a:t>Свети Василије Острошки</a:t>
            </a:r>
          </a:p>
          <a:p>
            <a:pPr>
              <a:buNone/>
            </a:pPr>
            <a:r>
              <a:rPr lang="ru-RU" sz="1600" dirty="0" smtClean="0"/>
              <a:t>Свети Петар Цетињски</a:t>
            </a:r>
          </a:p>
          <a:p>
            <a:pPr>
              <a:buNone/>
            </a:pPr>
            <a:r>
              <a:rPr lang="ru-RU" sz="1600" dirty="0" smtClean="0"/>
              <a:t>Свети Петар Коришки</a:t>
            </a:r>
          </a:p>
          <a:p>
            <a:pPr>
              <a:buNone/>
            </a:pPr>
            <a:r>
              <a:rPr lang="ru-RU" sz="1600" dirty="0" smtClean="0"/>
              <a:t>Свети Јоаникије Девички</a:t>
            </a:r>
          </a:p>
          <a:p>
            <a:pPr>
              <a:buNone/>
            </a:pPr>
            <a:r>
              <a:rPr lang="ru-RU" sz="1600" dirty="0" smtClean="0"/>
              <a:t>Свети владика Николај Велимировић</a:t>
            </a:r>
          </a:p>
          <a:p>
            <a:pPr>
              <a:buNone/>
            </a:pPr>
            <a:r>
              <a:rPr lang="ru-RU" sz="1600" dirty="0" smtClean="0"/>
              <a:t>Свети Јустин Ћелијски</a:t>
            </a:r>
          </a:p>
          <a:p>
            <a:pPr>
              <a:buNone/>
            </a:pPr>
            <a:r>
              <a:rPr lang="ru-RU" sz="1600" dirty="0" smtClean="0"/>
              <a:t>Свети Симеон Дајбапски</a:t>
            </a:r>
          </a:p>
          <a:p>
            <a:pPr>
              <a:buNone/>
            </a:pPr>
            <a:r>
              <a:rPr lang="ru-RU" sz="1600" dirty="0" smtClean="0"/>
              <a:t>Свети Доситеј митрополит загребачки</a:t>
            </a:r>
          </a:p>
          <a:p>
            <a:pPr>
              <a:buNone/>
            </a:pPr>
            <a:endParaRPr lang="en-US" sz="16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
            <a:ext cx="9144000" cy="1785925"/>
          </a:xfrm>
        </p:spPr>
        <p:txBody>
          <a:bodyPr>
            <a:normAutofit fontScale="92500" lnSpcReduction="10000"/>
          </a:bodyPr>
          <a:lstStyle/>
          <a:p>
            <a:pPr>
              <a:buNone/>
            </a:pPr>
            <a:r>
              <a:rPr lang="ru-RU" dirty="0" smtClean="0"/>
              <a:t>Срби су примили хришћанство у 7. веку, али тада још нису имали сопствену црквену организацију, потпадали су под јурисдикцију Охридске архиепископије. .</a:t>
            </a:r>
            <a:endParaRPr lang="en-US" dirty="0"/>
          </a:p>
        </p:txBody>
      </p:sp>
      <p:pic>
        <p:nvPicPr>
          <p:cNvPr id="23554" name="Picture 2" descr="Image result for cirilo i metodije"/>
          <p:cNvPicPr>
            <a:picLocks noChangeAspect="1" noChangeArrowheads="1"/>
          </p:cNvPicPr>
          <p:nvPr/>
        </p:nvPicPr>
        <p:blipFill>
          <a:blip r:embed="rId2"/>
          <a:srcRect/>
          <a:stretch>
            <a:fillRect/>
          </a:stretch>
        </p:blipFill>
        <p:spPr bwMode="auto">
          <a:xfrm>
            <a:off x="857224" y="1791745"/>
            <a:ext cx="7500958" cy="5066255"/>
          </a:xfrm>
          <a:prstGeom prst="rect">
            <a:avLst/>
          </a:prstGeom>
          <a:ln>
            <a:noFill/>
          </a:ln>
          <a:effectLst>
            <a:softEdge rad="112500"/>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43372" y="0"/>
            <a:ext cx="4786346" cy="6072205"/>
          </a:xfrm>
        </p:spPr>
        <p:txBody>
          <a:bodyPr>
            <a:normAutofit fontScale="92500" lnSpcReduction="10000"/>
          </a:bodyPr>
          <a:lstStyle/>
          <a:p>
            <a:pPr>
              <a:buNone/>
            </a:pPr>
            <a:r>
              <a:rPr lang="ru-RU" dirty="0" smtClean="0"/>
              <a:t>Свети Сава (Растко Немањић) је 1219. године рукоположен од стране цариградског патријарха Манојла </a:t>
            </a:r>
            <a:r>
              <a:rPr lang="en-US" dirty="0" smtClean="0"/>
              <a:t>I </a:t>
            </a:r>
            <a:r>
              <a:rPr lang="ru-RU" dirty="0" smtClean="0"/>
              <a:t>за „архиепископа српских и приморских земаља“, а српска црква добија аутокефалност и достојанство Архиепископија. Од тада се српски архиепископ бирао и посвећивао у српској земљи</a:t>
            </a:r>
            <a:r>
              <a:rPr lang="en-US" dirty="0" smtClean="0"/>
              <a:t>.</a:t>
            </a:r>
            <a:endParaRPr lang="en-US" dirty="0"/>
          </a:p>
        </p:txBody>
      </p:sp>
      <p:pic>
        <p:nvPicPr>
          <p:cNvPr id="22530" name="Picture 2" descr="Image result for sava dobija samostalnost"/>
          <p:cNvPicPr>
            <a:picLocks noChangeAspect="1" noChangeArrowheads="1"/>
          </p:cNvPicPr>
          <p:nvPr/>
        </p:nvPicPr>
        <p:blipFill>
          <a:blip r:embed="rId2"/>
          <a:srcRect/>
          <a:stretch>
            <a:fillRect/>
          </a:stretch>
        </p:blipFill>
        <p:spPr bwMode="auto">
          <a:xfrm>
            <a:off x="-1" y="0"/>
            <a:ext cx="4209297" cy="5643578"/>
          </a:xfrm>
          <a:prstGeom prst="rect">
            <a:avLst/>
          </a:prstGeom>
          <a:ln>
            <a:noFill/>
          </a:ln>
          <a:effectLst>
            <a:softEdge rad="112500"/>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Image result for жича"/>
          <p:cNvPicPr>
            <a:picLocks noChangeAspect="1" noChangeArrowheads="1"/>
          </p:cNvPicPr>
          <p:nvPr/>
        </p:nvPicPr>
        <p:blipFill>
          <a:blip r:embed="rId2"/>
          <a:srcRect/>
          <a:stretch>
            <a:fillRect/>
          </a:stretch>
        </p:blipFill>
        <p:spPr bwMode="auto">
          <a:xfrm>
            <a:off x="194311" y="0"/>
            <a:ext cx="8949690" cy="6858000"/>
          </a:xfrm>
          <a:prstGeom prst="rect">
            <a:avLst/>
          </a:prstGeom>
          <a:noFill/>
        </p:spPr>
      </p:pic>
      <p:sp>
        <p:nvSpPr>
          <p:cNvPr id="3" name="Content Placeholder 2"/>
          <p:cNvSpPr>
            <a:spLocks noGrp="1"/>
          </p:cNvSpPr>
          <p:nvPr>
            <p:ph idx="1"/>
          </p:nvPr>
        </p:nvSpPr>
        <p:spPr>
          <a:xfrm>
            <a:off x="0" y="4572008"/>
            <a:ext cx="9144000" cy="2143140"/>
          </a:xfrm>
          <a:gradFill>
            <a:gsLst>
              <a:gs pos="0">
                <a:schemeClr val="accent1">
                  <a:tint val="66000"/>
                  <a:satMod val="160000"/>
                  <a:alpha val="52000"/>
                </a:schemeClr>
              </a:gs>
              <a:gs pos="50000">
                <a:schemeClr val="accent1">
                  <a:tint val="44500"/>
                  <a:satMod val="160000"/>
                </a:schemeClr>
              </a:gs>
              <a:gs pos="100000">
                <a:schemeClr val="accent1">
                  <a:tint val="23500"/>
                  <a:satMod val="160000"/>
                </a:schemeClr>
              </a:gs>
            </a:gsLst>
            <a:lin ang="5400000" scaled="0"/>
          </a:gradFill>
        </p:spPr>
        <p:txBody>
          <a:bodyPr>
            <a:normAutofit fontScale="85000" lnSpcReduction="10000"/>
          </a:bodyPr>
          <a:lstStyle/>
          <a:p>
            <a:pPr>
              <a:buNone/>
            </a:pPr>
            <a:r>
              <a:rPr lang="ru-RU" dirty="0" smtClean="0"/>
              <a:t>Српска архиепископија постојала је све до 1346. године. Како је земља била без град</a:t>
            </a:r>
            <a:r>
              <a:rPr lang="en-US" dirty="0" smtClean="0"/>
              <a:t>o</a:t>
            </a:r>
            <a:r>
              <a:rPr lang="sr-Cyrl-RS" dirty="0" smtClean="0"/>
              <a:t>в</a:t>
            </a:r>
            <a:r>
              <a:rPr lang="ru-RU" dirty="0" smtClean="0"/>
              <a:t>а, епархијска средишта су била у манастирима. Средиште архиепископије је било у манастиру Жича, а од 1253. године у Пећи —архиепископија пећка.</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
            <a:ext cx="9144000" cy="928669"/>
          </a:xfrm>
        </p:spPr>
        <p:txBody>
          <a:bodyPr>
            <a:normAutofit lnSpcReduction="10000"/>
          </a:bodyPr>
          <a:lstStyle/>
          <a:p>
            <a:pPr>
              <a:buNone/>
            </a:pPr>
            <a:r>
              <a:rPr lang="ru-RU" sz="2000" dirty="0" smtClean="0"/>
              <a:t>Стварањем Српског царства, Српска архиепископија је уздигнута на достојанство патријаршије године 1346. на црквеном сабору у Скопљу. Српски архиепископ Јоаникије </a:t>
            </a:r>
            <a:r>
              <a:rPr lang="en-US" sz="2000" dirty="0" smtClean="0"/>
              <a:t>II </a:t>
            </a:r>
            <a:r>
              <a:rPr lang="ru-RU" sz="2000" dirty="0" smtClean="0"/>
              <a:t>је проглашен патријархом, без дозволе целе Цркве. </a:t>
            </a:r>
            <a:endParaRPr lang="en-US" sz="2000" dirty="0"/>
          </a:p>
        </p:txBody>
      </p:sp>
      <p:pic>
        <p:nvPicPr>
          <p:cNvPr id="20482" name="Picture 2" descr="Image result for крунисање цара душана"/>
          <p:cNvPicPr>
            <a:picLocks noChangeAspect="1" noChangeArrowheads="1"/>
          </p:cNvPicPr>
          <p:nvPr/>
        </p:nvPicPr>
        <p:blipFill>
          <a:blip r:embed="rId2"/>
          <a:srcRect/>
          <a:stretch>
            <a:fillRect/>
          </a:stretch>
        </p:blipFill>
        <p:spPr bwMode="auto">
          <a:xfrm>
            <a:off x="1" y="880811"/>
            <a:ext cx="9144000" cy="5977189"/>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
            <a:ext cx="9144000" cy="1643050"/>
          </a:xfrm>
        </p:spPr>
        <p:txBody>
          <a:bodyPr>
            <a:normAutofit fontScale="70000" lnSpcReduction="20000"/>
          </a:bodyPr>
          <a:lstStyle/>
          <a:p>
            <a:pPr>
              <a:buNone/>
            </a:pPr>
            <a:r>
              <a:rPr lang="ru-RU" dirty="0" smtClean="0"/>
              <a:t>Средиште српског патријарха се налазило у Пећи и због тога је патријаршија названа Пећка патријаршија. Године 1350, Цариградска патријаршија је реаговала анатемом и одлучењем од Цркве српског цара, патријарха и народа. Услед тога је настао раскол који је трајао све до 1375. године.</a:t>
            </a:r>
            <a:endParaRPr lang="en-US" dirty="0"/>
          </a:p>
        </p:txBody>
      </p:sp>
      <p:pic>
        <p:nvPicPr>
          <p:cNvPr id="38914" name="Picture 2" descr="Image result for пећка патријаршија"/>
          <p:cNvPicPr>
            <a:picLocks noChangeAspect="1" noChangeArrowheads="1"/>
          </p:cNvPicPr>
          <p:nvPr/>
        </p:nvPicPr>
        <p:blipFill>
          <a:blip r:embed="rId2"/>
          <a:srcRect/>
          <a:stretch>
            <a:fillRect/>
          </a:stretch>
        </p:blipFill>
        <p:spPr bwMode="auto">
          <a:xfrm>
            <a:off x="0" y="1656080"/>
            <a:ext cx="9144000" cy="520192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
            <a:ext cx="9144000" cy="2357430"/>
          </a:xfrm>
        </p:spPr>
        <p:txBody>
          <a:bodyPr>
            <a:normAutofit fontScale="77500" lnSpcReduction="20000"/>
          </a:bodyPr>
          <a:lstStyle/>
          <a:p>
            <a:pPr>
              <a:buNone/>
            </a:pPr>
            <a:r>
              <a:rPr lang="ru-RU" dirty="0" smtClean="0"/>
              <a:t>Са османским провалама настају тешка времена за Српску патријаршију. Падом Србије под турску власт 1459, тадашња Пећка патријаршија је била укинута, а затим је обновљена 1557. године. Нестанком српске државе, српска црква постаје верски и национално-политички центар српског народа. Црквени поглавари постају и народне вође. </a:t>
            </a:r>
            <a:endParaRPr lang="en-US" dirty="0"/>
          </a:p>
        </p:txBody>
      </p:sp>
      <p:pic>
        <p:nvPicPr>
          <p:cNvPr id="18434" name="Picture 2" descr="Image result for срби под турцима"/>
          <p:cNvPicPr>
            <a:picLocks noChangeAspect="1" noChangeArrowheads="1"/>
          </p:cNvPicPr>
          <p:nvPr/>
        </p:nvPicPr>
        <p:blipFill>
          <a:blip r:embed="rId2"/>
          <a:srcRect/>
          <a:stretch>
            <a:fillRect/>
          </a:stretch>
        </p:blipFill>
        <p:spPr bwMode="auto">
          <a:xfrm>
            <a:off x="1571604" y="2357430"/>
            <a:ext cx="6572296" cy="3861226"/>
          </a:xfrm>
          <a:prstGeom prst="rect">
            <a:avLst/>
          </a:prstGeom>
          <a:ln>
            <a:noFill/>
          </a:ln>
          <a:effectLst>
            <a:softEdge rad="112500"/>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4572008"/>
            <a:ext cx="8858280" cy="2285992"/>
          </a:xfrm>
        </p:spPr>
        <p:txBody>
          <a:bodyPr>
            <a:normAutofit fontScale="85000" lnSpcReduction="20000"/>
          </a:bodyPr>
          <a:lstStyle/>
          <a:p>
            <a:pPr>
              <a:buNone/>
            </a:pPr>
            <a:r>
              <a:rPr lang="ru-RU" dirty="0" smtClean="0"/>
              <a:t>У време патријарха Макарија Соколовића (1557—1571) јурисдикција патријаршије покрива широку територију од Охрида доБудима. Црквени поглавари су подизали или подржавали многе буне против османлијских власти. Све ће то уродити укидањем српске патријаршије од стране султана Мустафе III 1766.</a:t>
            </a:r>
            <a:endParaRPr lang="en-US" dirty="0"/>
          </a:p>
        </p:txBody>
      </p:sp>
      <p:pic>
        <p:nvPicPr>
          <p:cNvPr id="17410" name="Picture 2" descr="Image result for макарије соколовић"/>
          <p:cNvPicPr>
            <a:picLocks noChangeAspect="1" noChangeArrowheads="1"/>
          </p:cNvPicPr>
          <p:nvPr/>
        </p:nvPicPr>
        <p:blipFill>
          <a:blip r:embed="rId2"/>
          <a:srcRect/>
          <a:stretch>
            <a:fillRect/>
          </a:stretch>
        </p:blipFill>
        <p:spPr bwMode="auto">
          <a:xfrm>
            <a:off x="1214414" y="0"/>
            <a:ext cx="6896100" cy="4657725"/>
          </a:xfrm>
          <a:prstGeom prst="rect">
            <a:avLst/>
          </a:prstGeom>
          <a:ln>
            <a:noFill/>
          </a:ln>
          <a:effectLst>
            <a:softEdge rad="112500"/>
          </a:effec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TotalTime>
  <Words>191</Words>
  <Application>Microsoft Office PowerPoint</Application>
  <PresentationFormat>On-screen Show (4:3)</PresentationFormat>
  <Paragraphs>54</Paragraphs>
  <Slides>25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25</vt:i4>
      </vt:variant>
    </vt:vector>
  </HeadingPairs>
  <TitlesOfParts>
    <vt:vector size="28"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Grizli777</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notebook</dc:creator>
  <cp:lastModifiedBy>Korisnik</cp:lastModifiedBy>
  <cp:revision>9</cp:revision>
  <dcterms:created xsi:type="dcterms:W3CDTF">2016-03-29T13:34:20Z</dcterms:created>
  <dcterms:modified xsi:type="dcterms:W3CDTF">2020-06-01T14:17:29Z</dcterms:modified>
</cp:coreProperties>
</file>